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11"/>
  </p:notesMasterIdLst>
  <p:sldIdLst>
    <p:sldId id="270" r:id="rId4"/>
    <p:sldId id="380" r:id="rId5"/>
    <p:sldId id="310" r:id="rId6"/>
    <p:sldId id="370" r:id="rId7"/>
    <p:sldId id="311" r:id="rId8"/>
    <p:sldId id="374" r:id="rId9"/>
    <p:sldId id="352" r:id="rId10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urman, James" initials="" lastIdx="2" clrIdx="0"/>
  <p:cmAuthor id="2" name="Alan Cimorelli" initials="AC" lastIdx="1" clrIdx="1">
    <p:extLst>
      <p:ext uri="{19B8F6BF-5375-455C-9EA6-DF929625EA0E}">
        <p15:presenceInfo xmlns:p15="http://schemas.microsoft.com/office/powerpoint/2012/main" userId="b24377a5dd232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50" autoAdjust="0"/>
    <p:restoredTop sz="88391" autoAdjust="0"/>
  </p:normalViewPr>
  <p:slideViewPr>
    <p:cSldViewPr>
      <p:cViewPr varScale="1">
        <p:scale>
          <a:sx n="84" d="100"/>
          <a:sy n="84" d="100"/>
        </p:scale>
        <p:origin x="1550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106" y="67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10C917-9CC9-46D6-8433-206547B61A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12C5B6-50C0-4360-8526-7EB3435D6DD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371D472-9DB8-4D28-A353-46C8533CA7D1}" type="datetimeFigureOut">
              <a:rPr lang="en-US"/>
              <a:pPr>
                <a:defRPr/>
              </a:pPr>
              <a:t>7/6/2025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E41F351-B8E0-4F6A-8E4E-0D841F8FE2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16" tIns="46309" rIns="92616" bIns="46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612BC13-55C5-4B37-A936-BDECEEB61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1" y="4424721"/>
            <a:ext cx="5485158" cy="4190921"/>
          </a:xfrm>
          <a:prstGeom prst="rect">
            <a:avLst/>
          </a:prstGeom>
        </p:spPr>
        <p:txBody>
          <a:bodyPr vert="horz" lIns="92616" tIns="46309" rIns="92616" bIns="463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A520D-6460-4DA9-811D-8CC0AE36675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97BD6-8687-4D60-A48D-044FDFB49F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7" y="8846261"/>
            <a:ext cx="2972421" cy="466012"/>
          </a:xfrm>
          <a:prstGeom prst="rect">
            <a:avLst/>
          </a:prstGeom>
        </p:spPr>
        <p:txBody>
          <a:bodyPr vert="horz" wrap="square" lIns="92616" tIns="46309" rIns="92616" bIns="4630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2AE830B7-DABC-4FEC-94CF-5B5CA15762A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9659A9B8-E02B-46E5-BCB2-12AE5560964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CA3612CE-9166-4369-871D-91CFF03897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3F286765-A63F-42A9-BEA7-2EB6C3248B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F00C6E9-3825-45B7-8E87-E1E638A6AEC2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28C0F413-CE40-4548-8DCF-4C4A26EADC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B2200B36-0FCB-4450-BBE2-3CF62846B43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61BA73A1-68CD-45A6-96C6-9B11845131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6BC86B3-C8E4-41F8-8E6E-9019919DFF08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EEE8D7F3-4AB0-4951-B312-36A57AE8112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A38A520E-EC45-4853-B0EB-0EBBEF926D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0891" y="4427902"/>
            <a:ext cx="5485158" cy="419092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F57CC64D-1E41-491D-9A77-E5388D9717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051DF88-4F94-4131-8F03-565FD6D80F3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F512777A-D85B-4A36-8315-EE217AB81FD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2E70DF4F-BA92-4F46-AD64-77F80A1918D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163"/>
              </a:spcBef>
            </a:pPr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81C603FD-FDC2-4C64-B7F0-B6419D2A14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B0B14B2-A32E-4EFF-9E87-854DF96C09E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2A5B960B-2733-4646-B513-FF4FED7F9F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C612628-6126-4C7C-AEB0-31A8107397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585752FC-01E9-439A-84BB-CE995D5AE5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EA2E6E-D03A-4632-850B-655146D32D6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50AB3395-85B2-4800-85B4-0D260D1C4E4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18CF0EF0-ACD9-4468-BB16-88FFA148731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4A3B6C87-4672-4340-9A64-90ABF53190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91E59D-12AF-403E-9499-E261312DF1C4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C41DBD2C-F750-4ECB-B309-3C48B74E47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AF321A2F-509F-4963-A608-1C9E08EFC7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098" y="4424393"/>
            <a:ext cx="5485805" cy="4372033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1147"/>
              </a:spcBef>
              <a:defRPr/>
            </a:pPr>
            <a:endParaRPr lang="en-US" altLang="en-US" dirty="0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CF2E6C8A-9268-499A-AC56-E6D5837507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3395B13-F54D-4EA1-8FD1-7A4C3B3B1461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809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28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686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9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908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84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BB3CFE5-6C08-4A02-AFDB-2C994712A0C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45D654A-4481-481C-9A33-FC18BFAA262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3993" r:id="rId3"/>
    <p:sldLayoutId id="2147483994" r:id="rId4"/>
    <p:sldLayoutId id="2147483995" r:id="rId5"/>
    <p:sldLayoutId id="2147483996" r:id="rId6"/>
    <p:sldLayoutId id="2147483997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ncdc.noaa.gov/pub/data/asos-onemi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5B35D4D-A719-4333-BDD3-615207A49611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BA35A9-5D91-42FF-A1DD-02A4E4D9F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23BCA81-00F0-44A1-9571-7082B9F8EB8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AERMINUTE Hands-on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14B2B24-85BD-4594-B1D8-2CBD0F64702F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C9E1DED5-5714-4FDA-AEA9-268E365FC6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7138" y="1143000"/>
            <a:ext cx="7534275" cy="5181600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input requirements for AERMINUTE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Download the input meteorological data needed to run AERMINUTE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AERMINUTE and produce output that can be input to AERMET</a:t>
            </a:r>
          </a:p>
          <a:p>
            <a:pPr marL="0" indent="0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DF0E02-2A24-4447-8A4B-95706D6BE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0375906-15FA-4D79-B521-ADCE0DB91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AERMINUTE—Obtaining Data</a:t>
            </a:r>
          </a:p>
        </p:txBody>
      </p:sp>
      <p:sp>
        <p:nvSpPr>
          <p:cNvPr id="11267" name="Content Placeholder 6">
            <a:extLst>
              <a:ext uri="{FF2B5EF4-FFF2-40B4-BE49-F238E27FC236}">
                <a16:creationId xmlns:a16="http://schemas.microsoft.com/office/drawing/2014/main" id="{A94C4E23-3B69-4BC5-BFED-DB65987B55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500" y="928688"/>
            <a:ext cx="72390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 processes one or more 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monthly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files of 1 min. ASOS data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available at:</a:t>
            </a:r>
            <a:endParaRPr lang="en-US" altLang="en-US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hlinkClick r:id="rId3"/>
              </a:rPr>
              <a:t>https://www1.ncdc.noaa.gov/pub/data/asos-onemin/</a:t>
            </a:r>
            <a:endParaRPr lang="en-US" dirty="0"/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this exercise download the following 1 min ASOS file:</a:t>
            </a:r>
            <a:endParaRPr lang="en-US" sz="1200" dirty="0"/>
          </a:p>
          <a:p>
            <a:pPr marL="971550" lvl="1" indent="-342900" eaLnBrk="1" hangingPunct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64050KABE200801.dat</a:t>
            </a:r>
          </a:p>
          <a:p>
            <a:pPr marL="971550" lvl="1" indent="-342900" eaLnBrk="1" hangingPunct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other months of the 5 yr. data needed has been provided. This included NWS data for substitution</a:t>
            </a: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 the downloaded file in the following sub-directory : \&gt;MODL_301\Hands-on\AERMINUTE\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075DBF-3553-404A-A1BF-C2F891397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AERMINUTE—Files Needed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7695F0BC-264A-4028-BC4C-4ADF013042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7988" y="1086644"/>
            <a:ext cx="7008812" cy="5085556"/>
          </a:xfrm>
        </p:spPr>
        <p:txBody>
          <a:bodyPr/>
          <a:lstStyle/>
          <a:p>
            <a:pPr marL="342900"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1-minute ASOS wind data files and program executable needed to complete this hands-on activity can be found in the following directory:</a:t>
            </a:r>
          </a:p>
          <a:p>
            <a:pPr marL="6350" lvl="1" indent="-6350" algn="ctr" eaLnBrk="1" hangingPunct="1">
              <a:spcBef>
                <a:spcPts val="1800"/>
              </a:spcBef>
              <a:spcAft>
                <a:spcPts val="1800"/>
              </a:spcAft>
              <a:buFont typeface="Arial" charset="0"/>
              <a:buNone/>
              <a:defRPr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\&gt;MODL_301\Hands-on\AERMINUTE\</a:t>
            </a:r>
          </a:p>
          <a:p>
            <a:pPr marL="557212"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aerminute_15272.exe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 executable</a:t>
            </a:r>
          </a:p>
          <a:p>
            <a:pPr marL="557212"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aerminute.inp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 control file</a:t>
            </a:r>
          </a:p>
          <a:p>
            <a:pPr marL="557212"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14737-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yyyy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.DAT: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Weather Service (NWS) hourly observations, Standard ASOS (used for substitution)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7212" lvl="1" indent="-342900" eaLnBrk="1" hangingPunct="1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64050KABEyyyymm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.dat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1-minute ASOS wind data files where:</a:t>
            </a:r>
          </a:p>
          <a:p>
            <a:pPr marL="463550" lvl="1" indent="-249238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yyyy = year </a:t>
            </a:r>
          </a:p>
          <a:p>
            <a:pPr marL="463550" lvl="1" indent="-249238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 mm = month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425" lvl="1" indent="-225425" eaLnBrk="1" hangingPunct="1">
              <a:buFont typeface="Wingdings" pitchFamily="2" charset="2"/>
              <a:buChar char="§"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118E6A-9D6F-42F5-929E-63F232091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AERMINUTE</a:t>
            </a:r>
          </a:p>
        </p:txBody>
      </p:sp>
      <p:sp>
        <p:nvSpPr>
          <p:cNvPr id="29699" name="Content Placeholder 6">
            <a:extLst>
              <a:ext uri="{FF2B5EF4-FFF2-40B4-BE49-F238E27FC236}">
                <a16:creationId xmlns:a16="http://schemas.microsoft.com/office/drawing/2014/main" id="{E66022C6-2466-4F50-977B-8A424EC1BC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295400"/>
            <a:ext cx="72390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AERMINUTE by navigating to the directory: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\&gt;MODL_301 \Hands-On\AERMINUTE\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start AERMINUTE double click on the executable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command prompt will open and ask you to enter the name of the input file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Enter the input file name and then hit enter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Output file, which is named after the keyword HOURFILE (located in the input file), is an input file to AERMET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DA204A-1C89-4FFB-88EE-E800ADAF3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Output</a:t>
            </a:r>
          </a:p>
        </p:txBody>
      </p:sp>
      <p:sp>
        <p:nvSpPr>
          <p:cNvPr id="44035" name="Content Placeholder 6">
            <a:extLst>
              <a:ext uri="{FF2B5EF4-FFF2-40B4-BE49-F238E27FC236}">
                <a16:creationId xmlns:a16="http://schemas.microsoft.com/office/drawing/2014/main" id="{F3B4376E-004B-4189-BF7A-D2D2EFC81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00200" y="1295400"/>
            <a:ext cx="7239000" cy="50292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aerminute.log: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of user inputs, data files processed, and summary statistics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good_records.dat: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valid records according to strict quality control checks in AERMINUTE and the winds from these files are considered valid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bad_records.dat: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records from the 1-minute files that did not meet the strict quality controls in AERMINUTE and are unlikely to contain usable data 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check_records.dat: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records that did not meet the strict quality controls in AERMINUTE and are not used in calculating hourly averages but could possibly be edited to provide useful data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Optional files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B7948-C4F2-4A9E-9D0B-574C4AE5E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263" y="177800"/>
            <a:ext cx="7604125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Reviewing AERMINUTE Output</a:t>
            </a:r>
          </a:p>
        </p:txBody>
      </p:sp>
      <p:sp>
        <p:nvSpPr>
          <p:cNvPr id="35843" name="Content Placeholder 6">
            <a:extLst>
              <a:ext uri="{FF2B5EF4-FFF2-40B4-BE49-F238E27FC236}">
                <a16:creationId xmlns:a16="http://schemas.microsoft.com/office/drawing/2014/main" id="{6D335A7A-255C-48D0-8FE6-53D90D424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17626" y="863600"/>
            <a:ext cx="7370762" cy="5130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HOURFILE (KABE_2008-2012_1-Min_hour.out) - this is the file that is passed to AERMET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 Version 15272 WBAN: 14737 Call sign: KABE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IFW date: 09/08/2006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 M D H   WS    WD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8  1  1  1 999.00 999.0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8  1  1  2 999.00 999.0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8  1  1  3 999.00 999.0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8  1  1  4 999.00 999.0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8  1  1  5   3.64 100.0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8  1  1  6   5.59 124.0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8  1  1  7   2.07 180.0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8  1  1  8   3.67 152.0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8  1  1  9   4.47 186.0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DDAB42-89E3-47BE-9B01-667809D76E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94C6BA-19D4-4149-A07F-C27A0BB7EE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12471</TotalTime>
  <Words>541</Words>
  <Application>Microsoft Office PowerPoint</Application>
  <PresentationFormat>On-screen Show (4:3)</PresentationFormat>
  <Paragraphs>61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Times New Roman</vt:lpstr>
      <vt:lpstr>Arial</vt:lpstr>
      <vt:lpstr>Calibri</vt:lpstr>
      <vt:lpstr>Trebuchet MS</vt:lpstr>
      <vt:lpstr>Wingdings</vt:lpstr>
      <vt:lpstr>APTI_Template_AIR</vt:lpstr>
      <vt:lpstr>AERMINUTE Hands-on</vt:lpstr>
      <vt:lpstr>Learning Objectives</vt:lpstr>
      <vt:lpstr>AERMINUTE—Obtaining Data</vt:lpstr>
      <vt:lpstr>AERMINUTE—Files Needed</vt:lpstr>
      <vt:lpstr>Running AERMINUTE</vt:lpstr>
      <vt:lpstr>Additional Output</vt:lpstr>
      <vt:lpstr>Reviewing AERMINUTE Output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627</cp:revision>
  <cp:lastPrinted>2021-07-03T16:12:42Z</cp:lastPrinted>
  <dcterms:created xsi:type="dcterms:W3CDTF">2013-08-27T13:26:21Z</dcterms:created>
  <dcterms:modified xsi:type="dcterms:W3CDTF">2025-07-06T17:12:20Z</dcterms:modified>
</cp:coreProperties>
</file>